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Roboto"/>
      <p:regular r:id="rId99"/>
      <p:bold r:id="rId100"/>
      <p:italic r:id="rId101"/>
      <p:boldItalic r:id="rId102"/>
    </p:embeddedFont>
    <p:embeddedFont>
      <p:font typeface="Nunito"/>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6" Type="http://schemas.openxmlformats.org/officeDocument/2006/relationships/font" Target="fonts/Nunito-boldItalic.fntdata"/><Relationship Id="rId105" Type="http://schemas.openxmlformats.org/officeDocument/2006/relationships/font" Target="fonts/Nunito-italic.fntdata"/><Relationship Id="rId104" Type="http://schemas.openxmlformats.org/officeDocument/2006/relationships/font" Target="fonts/Nunito-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Nunito-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d205a3da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d205a3da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d205a3da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d205a3da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d205a3da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d205a3da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d205a3da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d205a3da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d205a3da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d205a3da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d205a3da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d205a3da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d205a3da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d205a3da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d205a3da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d205a3da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d205a3da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d205a3da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d205a3da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d205a3da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d205a3da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d205a3da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d205a3daf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d205a3daf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d205a3daf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d205a3da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d205a3da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d205a3da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d205a3da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d205a3da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d205a3daf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d205a3da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d205a3da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d205a3da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d205a3da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d205a3da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d205a3da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d205a3da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d205a3da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d205a3da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8d205a3da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d205a3da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d205a3da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d205a3da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d205a3daf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d205a3daf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d205a3da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d205a3da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d205a3daf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d205a3daf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d205a3da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d205a3da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04a2039c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904a2039c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04a2039c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04a2039c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04a2039c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904a2039c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04a2039c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04a2039c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904a2039c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904a2039c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04a2039c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04a2039c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d205a3da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d205a3da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904a2039c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904a2039c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04a2039c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04a2039c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04a2039c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904a2039c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04a2039c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04a2039c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04a2039c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904a2039c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04a2039c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04a2039c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04a2039c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04a2039c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04a2039c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04a2039c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04a2039c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904a2039c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04a2039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04a2039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8d205a3da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d205a3da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04a2039c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04a2039c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04a2039c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04a2039c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904a2039c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904a2039c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04a2039c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04a2039c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04a2039c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04a2039c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904a2039c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904a2039c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904a2039c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904a2039c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904a2039c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904a2039c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04a2039c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904a2039c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904a2039c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904a2039c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d205a3da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d205a3da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904a2039c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904a2039c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904a2039c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904a2039c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904a2039c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904a2039c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904a2039c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904a2039c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04a2039c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904a2039c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904a2039c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904a2039c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904a2039c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904a2039c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04a2039c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904a2039c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04a2039c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904a2039c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04a2039c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904a2039c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d205a3da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d205a3da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04a2039c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04a2039c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904a2039c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904a2039c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04a2039c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04a2039c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9179ee4ae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9179ee4ae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9179ee4ae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9179ee4ae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95f13544a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95f13544a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9179ee4ae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9179ee4ae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5f13544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5f13544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95f13544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95f13544a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5f13544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5f13544a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d205a3da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d205a3da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95f13544a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95f13544a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5f13544a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5f13544a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95f13544a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95f13544a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95f13544a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95f13544a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95f13544a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95f13544a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95f13544a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95f13544a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95f13544a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95f13544a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95f13544a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95f13544a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95f13544a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95f13544a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95f13544a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95f13544a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d205a3da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d205a3da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95f13544a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95f13544a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95f13544a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95f13544a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95f13544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95f13544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95f13544a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95f13544a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maven.apache.org/download.cgi"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localhost:808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2.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0" name="Google Shape;130;p1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90" name="Google Shape;190;p2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91" name="Google Shape;191;p22"/>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192" name="Google Shape;192;p22"/>
          <p:cNvPicPr preferRelativeResize="0"/>
          <p:nvPr/>
        </p:nvPicPr>
        <p:blipFill>
          <a:blip r:embed="rId4">
            <a:alphaModFix/>
          </a:blip>
          <a:stretch>
            <a:fillRect/>
          </a:stretch>
        </p:blipFill>
        <p:spPr>
          <a:xfrm>
            <a:off x="48425" y="1255"/>
            <a:ext cx="9144001" cy="51409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98" name="Google Shape;198;p2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99" name="Google Shape;199;p2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05" name="Google Shape;205;p2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06" name="Google Shape;206;p2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12" name="Google Shape;212;p2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13" name="Google Shape;213;p2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19" name="Google Shape;219;p2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20" name="Google Shape;220;p2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idx="1" type="body"/>
          </p:nvPr>
        </p:nvSpPr>
        <p:spPr>
          <a:xfrm>
            <a:off x="819150" y="653525"/>
            <a:ext cx="7315200" cy="3785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Download the maven from this location </a:t>
            </a:r>
            <a:r>
              <a:rPr lang="en" sz="1600" u="sng">
                <a:solidFill>
                  <a:schemeClr val="hlink"/>
                </a:solidFill>
                <a:latin typeface="Arial"/>
                <a:ea typeface="Arial"/>
                <a:cs typeface="Arial"/>
                <a:sym typeface="Arial"/>
                <a:hlinkClick r:id="rId3"/>
              </a:rPr>
              <a:t>https://maven.apache.org/download.cgi</a:t>
            </a:r>
            <a:r>
              <a:rPr lang="en" sz="1600"/>
              <a:t> and </a:t>
            </a:r>
            <a:r>
              <a:rPr lang="en" sz="1600">
                <a:solidFill>
                  <a:srgbClr val="29303B"/>
                </a:solidFill>
                <a:highlight>
                  <a:srgbClr val="FFFFFF"/>
                </a:highlight>
                <a:latin typeface="Roboto"/>
                <a:ea typeface="Roboto"/>
                <a:cs typeface="Roboto"/>
                <a:sym typeface="Roboto"/>
              </a:rPr>
              <a:t>extract it in location like – </a:t>
            </a:r>
            <a:r>
              <a:rPr lang="en" sz="1600">
                <a:solidFill>
                  <a:srgbClr val="EC5252"/>
                </a:solidFill>
                <a:highlight>
                  <a:srgbClr val="F2F3F5"/>
                </a:highlight>
                <a:latin typeface="Courier New"/>
                <a:ea typeface="Courier New"/>
                <a:cs typeface="Courier New"/>
                <a:sym typeface="Courier New"/>
              </a:rPr>
              <a:t>D:/Latest Setup/apache-maven-3.0.4</a:t>
            </a:r>
            <a:r>
              <a:rPr lang="en" sz="1600">
                <a:solidFill>
                  <a:srgbClr val="29303B"/>
                </a:solidFill>
                <a:highlight>
                  <a:srgbClr val="FFFFFF"/>
                </a:highlight>
                <a:latin typeface="Roboto"/>
                <a:ea typeface="Roboto"/>
                <a:cs typeface="Roboto"/>
                <a:sym typeface="Roboto"/>
              </a:rPr>
              <a:t>. You can choose your own location.</a:t>
            </a:r>
            <a:endParaRPr sz="1600">
              <a:solidFill>
                <a:srgbClr val="29303B"/>
              </a:solidFill>
              <a:highlight>
                <a:srgbClr val="FFFFFF"/>
              </a:highlight>
              <a:latin typeface="Roboto"/>
              <a:ea typeface="Roboto"/>
              <a:cs typeface="Roboto"/>
              <a:sym typeface="Roboto"/>
            </a:endParaRPr>
          </a:p>
          <a:p>
            <a:pPr indent="0" lvl="0" marL="1371600" rtl="0" algn="l">
              <a:spcBef>
                <a:spcPts val="1600"/>
              </a:spcBef>
              <a:spcAft>
                <a:spcPts val="0"/>
              </a:spcAft>
              <a:buNone/>
            </a:pPr>
            <a:r>
              <a:t/>
            </a:r>
            <a:endParaRPr sz="1600">
              <a:solidFill>
                <a:srgbClr val="29303B"/>
              </a:solidFill>
              <a:highlight>
                <a:srgbClr val="FFFFFF"/>
              </a:highlight>
              <a:latin typeface="Roboto"/>
              <a:ea typeface="Roboto"/>
              <a:cs typeface="Roboto"/>
              <a:sym typeface="Roboto"/>
            </a:endParaRPr>
          </a:p>
          <a:p>
            <a:pPr indent="-330200" lvl="0" marL="1371600" rtl="0" algn="l">
              <a:lnSpc>
                <a:spcPct val="110000"/>
              </a:lnSpc>
              <a:spcBef>
                <a:spcPts val="1600"/>
              </a:spcBef>
              <a:spcAft>
                <a:spcPts val="0"/>
              </a:spcAft>
              <a:buClr>
                <a:srgbClr val="29303B"/>
              </a:buClr>
              <a:buSzPts val="1600"/>
              <a:buFont typeface="Roboto"/>
              <a:buAutoNum type="arabicPeriod"/>
            </a:pPr>
            <a:r>
              <a:rPr lang="en" sz="1600">
                <a:solidFill>
                  <a:srgbClr val="29303B"/>
                </a:solidFill>
                <a:highlight>
                  <a:srgbClr val="FFFFFF"/>
                </a:highlight>
                <a:latin typeface="Roboto"/>
                <a:ea typeface="Roboto"/>
                <a:cs typeface="Roboto"/>
                <a:sym typeface="Roboto"/>
              </a:rPr>
              <a:t>Include ‘maven/bin’ directory in the ‘PATH’ variable</a:t>
            </a:r>
            <a:endParaRPr sz="1600">
              <a:solidFill>
                <a:srgbClr val="29303B"/>
              </a:solidFill>
              <a:highlight>
                <a:srgbClr val="FFFFFF"/>
              </a:highlight>
              <a:latin typeface="Roboto"/>
              <a:ea typeface="Roboto"/>
              <a:cs typeface="Roboto"/>
              <a:sym typeface="Roboto"/>
            </a:endParaRPr>
          </a:p>
          <a:p>
            <a:pPr indent="0" lvl="0" marL="1371600" rtl="0" algn="l">
              <a:spcBef>
                <a:spcPts val="800"/>
              </a:spcBef>
              <a:spcAft>
                <a:spcPts val="0"/>
              </a:spcAft>
              <a:buNone/>
            </a:pPr>
            <a:r>
              <a:rPr lang="en" sz="1600">
                <a:solidFill>
                  <a:srgbClr val="29303B"/>
                </a:solidFill>
                <a:highlight>
                  <a:srgbClr val="FFFFFF"/>
                </a:highlight>
                <a:latin typeface="Roboto"/>
                <a:ea typeface="Roboto"/>
                <a:cs typeface="Roboto"/>
                <a:sym typeface="Roboto"/>
              </a:rPr>
              <a:t>To run a maven from the command prompt, this is necessary. Update the </a:t>
            </a:r>
            <a:r>
              <a:rPr lang="en" sz="1600">
                <a:solidFill>
                  <a:srgbClr val="EC5252"/>
                </a:solidFill>
                <a:highlight>
                  <a:srgbClr val="F2F3F5"/>
                </a:highlight>
                <a:latin typeface="Courier New"/>
                <a:ea typeface="Courier New"/>
                <a:cs typeface="Courier New"/>
                <a:sym typeface="Courier New"/>
              </a:rPr>
              <a:t>PATH</a:t>
            </a:r>
            <a:r>
              <a:rPr lang="en" sz="1600">
                <a:solidFill>
                  <a:srgbClr val="29303B"/>
                </a:solidFill>
                <a:highlight>
                  <a:srgbClr val="FFFFFF"/>
                </a:highlight>
                <a:latin typeface="Roboto"/>
                <a:ea typeface="Roboto"/>
                <a:cs typeface="Roboto"/>
                <a:sym typeface="Roboto"/>
              </a:rPr>
              <a:t> variable with </a:t>
            </a:r>
            <a:r>
              <a:rPr lang="en" sz="1600">
                <a:solidFill>
                  <a:srgbClr val="EC5252"/>
                </a:solidFill>
                <a:highlight>
                  <a:srgbClr val="F2F3F5"/>
                </a:highlight>
                <a:latin typeface="Courier New"/>
                <a:ea typeface="Courier New"/>
                <a:cs typeface="Courier New"/>
                <a:sym typeface="Courier New"/>
              </a:rPr>
              <a:t>'Maven-installation/bin' directory</a:t>
            </a:r>
            <a:r>
              <a:rPr lang="en" sz="1600">
                <a:solidFill>
                  <a:srgbClr val="29303B"/>
                </a:solidFill>
                <a:highlight>
                  <a:srgbClr val="FFFFFF"/>
                </a:highlight>
                <a:latin typeface="Roboto"/>
                <a:ea typeface="Roboto"/>
                <a:cs typeface="Roboto"/>
                <a:sym typeface="Roboto"/>
              </a:rPr>
              <a:t>.</a:t>
            </a:r>
            <a:endParaRPr sz="1600">
              <a:solidFill>
                <a:srgbClr val="29303B"/>
              </a:solidFill>
              <a:highlight>
                <a:srgbClr val="FFFFFF"/>
              </a:highlight>
              <a:latin typeface="Roboto"/>
              <a:ea typeface="Roboto"/>
              <a:cs typeface="Roboto"/>
              <a:sym typeface="Roboto"/>
            </a:endParaRPr>
          </a:p>
          <a:p>
            <a:pPr indent="0" lvl="0" marL="1371600" rtl="0" algn="l">
              <a:spcBef>
                <a:spcPts val="1500"/>
              </a:spcBef>
              <a:spcAft>
                <a:spcPts val="1600"/>
              </a:spcAft>
              <a:buNone/>
            </a:pPr>
            <a:r>
              <a:t/>
            </a:r>
            <a:endParaRPr sz="1600">
              <a:solidFill>
                <a:srgbClr val="29303B"/>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31" name="Google Shape;231;p2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32" name="Google Shape;232;p2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38" name="Google Shape;238;p2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39" name="Google Shape;239;p2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45" name="Google Shape;245;p3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46" name="Google Shape;246;p3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52" name="Google Shape;252;p3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53" name="Google Shape;253;p3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t>Download and Configure Jenkins</a:t>
            </a:r>
            <a:endParaRPr b="1" sz="3100"/>
          </a:p>
        </p:txBody>
      </p:sp>
      <p:sp>
        <p:nvSpPr>
          <p:cNvPr id="136" name="Google Shape;136;p1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Download the Jenkins</a:t>
            </a:r>
            <a:endParaRPr sz="2600"/>
          </a:p>
          <a:p>
            <a:pPr indent="-393700" lvl="0" marL="457200" rtl="0" algn="l">
              <a:spcBef>
                <a:spcPts val="0"/>
              </a:spcBef>
              <a:spcAft>
                <a:spcPts val="0"/>
              </a:spcAft>
              <a:buSzPts val="2600"/>
              <a:buChar char="●"/>
            </a:pPr>
            <a:r>
              <a:rPr lang="en" sz="2600"/>
              <a:t>Prerequisite</a:t>
            </a:r>
            <a:r>
              <a:rPr lang="en" sz="2600"/>
              <a:t> to start jenkins service</a:t>
            </a:r>
            <a:endParaRPr sz="2600"/>
          </a:p>
          <a:p>
            <a:pPr indent="-393700" lvl="0" marL="457200" rtl="0" algn="l">
              <a:spcBef>
                <a:spcPts val="0"/>
              </a:spcBef>
              <a:spcAft>
                <a:spcPts val="0"/>
              </a:spcAft>
              <a:buSzPts val="2600"/>
              <a:buChar char="●"/>
            </a:pPr>
            <a:r>
              <a:rPr lang="en" sz="2600"/>
              <a:t>Start Jenkins service on windows</a:t>
            </a:r>
            <a:endParaRPr sz="2600"/>
          </a:p>
          <a:p>
            <a:pPr indent="-393700" lvl="0" marL="457200" rtl="0" algn="l">
              <a:spcBef>
                <a:spcPts val="0"/>
              </a:spcBef>
              <a:spcAft>
                <a:spcPts val="0"/>
              </a:spcAft>
              <a:buSzPts val="2600"/>
              <a:buChar char="●"/>
            </a:pPr>
            <a:r>
              <a:rPr lang="en" sz="2600"/>
              <a:t>Set Admin Account Credentials on Windows</a:t>
            </a:r>
            <a:endParaRPr sz="2600"/>
          </a:p>
          <a:p>
            <a:pPr indent="-393700" lvl="0" marL="457200" rtl="0" algn="l">
              <a:spcBef>
                <a:spcPts val="0"/>
              </a:spcBef>
              <a:spcAft>
                <a:spcPts val="0"/>
              </a:spcAft>
              <a:buSzPts val="2600"/>
              <a:buChar char="●"/>
            </a:pPr>
            <a:r>
              <a:rPr lang="en" sz="2600"/>
              <a:t>Install default plugins on jenkins</a:t>
            </a:r>
            <a:endParaRPr sz="2600"/>
          </a:p>
          <a:p>
            <a:pPr indent="0" lvl="0" marL="914400" rtl="0" algn="l">
              <a:spcBef>
                <a:spcPts val="1600"/>
              </a:spcBef>
              <a:spcAft>
                <a:spcPts val="1600"/>
              </a:spcAft>
              <a:buNone/>
            </a:pPr>
            <a:r>
              <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59" name="Google Shape;259;p3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60" name="Google Shape;260;p3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66" name="Google Shape;266;p3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67" name="Google Shape;267;p3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73" name="Google Shape;273;p3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74" name="Google Shape;274;p3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80" name="Google Shape;280;p3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81" name="Google Shape;281;p3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87" name="Google Shape;287;p3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88" name="Google Shape;288;p3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294" name="Google Shape;294;p3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295" name="Google Shape;295;p3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01" name="Google Shape;301;p3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02" name="Google Shape;302;p3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08" name="Google Shape;308;p3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09" name="Google Shape;309;p3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15" name="Google Shape;315;p4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16" name="Google Shape;316;p4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22" name="Google Shape;322;p4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23" name="Google Shape;323;p4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800"/>
              </a:spcAft>
              <a:buNone/>
            </a:pPr>
            <a:r>
              <a:rPr b="1" lang="en" sz="2500">
                <a:solidFill>
                  <a:srgbClr val="980000"/>
                </a:solidFill>
                <a:highlight>
                  <a:srgbClr val="FFFFFF"/>
                </a:highlight>
                <a:latin typeface="Roboto"/>
                <a:ea typeface="Roboto"/>
                <a:cs typeface="Roboto"/>
                <a:sym typeface="Roboto"/>
              </a:rPr>
              <a:t>Start Jenkins on Windows</a:t>
            </a:r>
            <a:endParaRPr b="1" sz="3800">
              <a:solidFill>
                <a:srgbClr val="980000"/>
              </a:solidFill>
            </a:endParaRPr>
          </a:p>
        </p:txBody>
      </p:sp>
      <p:sp>
        <p:nvSpPr>
          <p:cNvPr id="142" name="Google Shape;142;p1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None/>
            </a:pPr>
            <a:r>
              <a:t/>
            </a:r>
            <a:endParaRPr b="1" sz="2300">
              <a:solidFill>
                <a:srgbClr val="29303B"/>
              </a:solidFill>
              <a:highlight>
                <a:srgbClr val="FFFFFF"/>
              </a:highlight>
              <a:latin typeface="Roboto"/>
              <a:ea typeface="Roboto"/>
              <a:cs typeface="Roboto"/>
              <a:sym typeface="Roboto"/>
            </a:endParaRPr>
          </a:p>
          <a:p>
            <a:pPr indent="0" lvl="0" marL="0" rtl="0" algn="l">
              <a:spcBef>
                <a:spcPts val="800"/>
              </a:spcBef>
              <a:spcAft>
                <a:spcPts val="0"/>
              </a:spcAft>
              <a:buNone/>
            </a:pPr>
            <a:r>
              <a:rPr lang="en" sz="1850">
                <a:solidFill>
                  <a:srgbClr val="29303B"/>
                </a:solidFill>
                <a:highlight>
                  <a:srgbClr val="FFFFFF"/>
                </a:highlight>
                <a:latin typeface="Roboto"/>
                <a:ea typeface="Roboto"/>
                <a:cs typeface="Roboto"/>
                <a:sym typeface="Roboto"/>
              </a:rPr>
              <a:t>1. Go to Directory, where you have kept your Jenkins.war file</a:t>
            </a:r>
            <a:endParaRPr sz="1850">
              <a:solidFill>
                <a:srgbClr val="29303B"/>
              </a:solidFill>
              <a:highlight>
                <a:srgbClr val="FFFFFF"/>
              </a:highlight>
              <a:latin typeface="Roboto"/>
              <a:ea typeface="Roboto"/>
              <a:cs typeface="Roboto"/>
              <a:sym typeface="Roboto"/>
            </a:endParaRPr>
          </a:p>
          <a:p>
            <a:pPr indent="0" lvl="0" marL="0" rtl="0" algn="l">
              <a:spcBef>
                <a:spcPts val="1500"/>
              </a:spcBef>
              <a:spcAft>
                <a:spcPts val="0"/>
              </a:spcAft>
              <a:buNone/>
            </a:pPr>
            <a:r>
              <a:rPr lang="en" sz="1850">
                <a:solidFill>
                  <a:srgbClr val="29303B"/>
                </a:solidFill>
                <a:highlight>
                  <a:srgbClr val="FFFFFF"/>
                </a:highlight>
                <a:latin typeface="Roboto"/>
                <a:ea typeface="Roboto"/>
                <a:cs typeface="Roboto"/>
                <a:sym typeface="Roboto"/>
              </a:rPr>
              <a:t>2. Execute Command :</a:t>
            </a:r>
            <a:endParaRPr sz="1850">
              <a:solidFill>
                <a:srgbClr val="29303B"/>
              </a:solidFill>
              <a:highlight>
                <a:srgbClr val="FFFFFF"/>
              </a:highlight>
              <a:latin typeface="Roboto"/>
              <a:ea typeface="Roboto"/>
              <a:cs typeface="Roboto"/>
              <a:sym typeface="Roboto"/>
            </a:endParaRPr>
          </a:p>
          <a:p>
            <a:pPr indent="0" lvl="0" marL="0" rtl="0" algn="l">
              <a:spcBef>
                <a:spcPts val="1500"/>
              </a:spcBef>
              <a:spcAft>
                <a:spcPts val="0"/>
              </a:spcAft>
              <a:buNone/>
            </a:pPr>
            <a:r>
              <a:rPr lang="en" sz="1700">
                <a:solidFill>
                  <a:srgbClr val="EC5252"/>
                </a:solidFill>
                <a:highlight>
                  <a:srgbClr val="F2F3F5"/>
                </a:highlight>
                <a:latin typeface="Courier New"/>
                <a:ea typeface="Courier New"/>
                <a:cs typeface="Courier New"/>
                <a:sym typeface="Courier New"/>
              </a:rPr>
              <a:t>java -jar jenkins.war --httpPort={Port_number}</a:t>
            </a:r>
            <a:endParaRPr sz="1700">
              <a:solidFill>
                <a:srgbClr val="EC5252"/>
              </a:solidFill>
              <a:highlight>
                <a:srgbClr val="F2F3F5"/>
              </a:highlight>
              <a:latin typeface="Courier New"/>
              <a:ea typeface="Courier New"/>
              <a:cs typeface="Courier New"/>
              <a:sym typeface="Courier New"/>
            </a:endParaRPr>
          </a:p>
          <a:p>
            <a:pPr indent="0" lvl="0" marL="914400" rtl="0" algn="l">
              <a:spcBef>
                <a:spcPts val="1500"/>
              </a:spcBef>
              <a:spcAft>
                <a:spcPts val="1600"/>
              </a:spcAft>
              <a:buNone/>
            </a:pPr>
            <a:r>
              <a:t/>
            </a:r>
            <a:endParaRPr sz="3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29" name="Google Shape;329;p4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30" name="Google Shape;330;p42"/>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331" name="Google Shape;331;p42"/>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37" name="Google Shape;337;p4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38" name="Google Shape;338;p4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44" name="Google Shape;344;p4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45" name="Google Shape;345;p4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51" name="Google Shape;351;p4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52" name="Google Shape;352;p4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58" name="Google Shape;358;p4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59" name="Google Shape;359;p4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65" name="Google Shape;365;p4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66" name="Google Shape;366;p4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idx="1" type="body"/>
          </p:nvPr>
        </p:nvSpPr>
        <p:spPr>
          <a:xfrm>
            <a:off x="819150" y="411475"/>
            <a:ext cx="7315200" cy="43326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en" sz="2600"/>
              <a:t>Create the another view say “Deploy the artifacts from another project”</a:t>
            </a:r>
            <a:endParaRPr sz="2600"/>
          </a:p>
          <a:p>
            <a:pPr indent="-393700" lvl="0" marL="457200" rtl="0" algn="l">
              <a:spcBef>
                <a:spcPts val="0"/>
              </a:spcBef>
              <a:spcAft>
                <a:spcPts val="0"/>
              </a:spcAft>
              <a:buSzPts val="2600"/>
              <a:buAutoNum type="arabicPeriod"/>
            </a:pPr>
            <a:r>
              <a:rPr lang="en" sz="2600"/>
              <a:t>Give the required changes in the ‘Manage Jenkins’ option</a:t>
            </a:r>
            <a:endParaRPr sz="2600"/>
          </a:p>
          <a:p>
            <a:pPr indent="-393700" lvl="0" marL="457200" rtl="0" algn="l">
              <a:spcBef>
                <a:spcPts val="0"/>
              </a:spcBef>
              <a:spcAft>
                <a:spcPts val="0"/>
              </a:spcAft>
              <a:buSzPts val="2600"/>
              <a:buAutoNum type="arabicPeriod"/>
            </a:pPr>
            <a:r>
              <a:rPr lang="en" sz="2600"/>
              <a:t>Trigger the build now option which will copy the artifacts from the selected project to this newly created view i.e., Deploy the artifacts</a:t>
            </a:r>
            <a:endParaRPr sz="2600"/>
          </a:p>
          <a:p>
            <a:pPr indent="-393700" lvl="0" marL="457200" rtl="0" algn="l">
              <a:spcBef>
                <a:spcPts val="0"/>
              </a:spcBef>
              <a:spcAft>
                <a:spcPts val="0"/>
              </a:spcAft>
              <a:buSzPts val="2600"/>
              <a:buAutoNum type="arabicPeriod"/>
            </a:pPr>
            <a:r>
              <a:rPr lang="en" sz="2600"/>
              <a:t>Execute </a:t>
            </a:r>
            <a:r>
              <a:rPr lang="en" sz="1600" u="sng">
                <a:solidFill>
                  <a:schemeClr val="hlink"/>
                </a:solidFill>
                <a:latin typeface="Arial"/>
                <a:ea typeface="Arial"/>
                <a:cs typeface="Arial"/>
                <a:sym typeface="Arial"/>
                <a:hlinkClick r:id="rId3"/>
              </a:rPr>
              <a:t>http://localhost:8080/</a:t>
            </a:r>
            <a:r>
              <a:rPr lang="en" sz="3100"/>
              <a:t> </a:t>
            </a:r>
            <a:r>
              <a:rPr lang="en" sz="2600"/>
              <a:t>URL and see the result on page.</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t>How to make both jobs dependent?</a:t>
            </a:r>
            <a:endParaRPr b="1" sz="3100"/>
          </a:p>
        </p:txBody>
      </p:sp>
      <p:sp>
        <p:nvSpPr>
          <p:cNvPr id="377" name="Google Shape;377;p4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en" sz="2600"/>
              <a:t>Go to Job1 i.e., “Package Tomcat Application” and click on Configure button</a:t>
            </a:r>
            <a:endParaRPr sz="2600"/>
          </a:p>
          <a:p>
            <a:pPr indent="-393700" lvl="0" marL="457200" rtl="0" algn="l">
              <a:spcBef>
                <a:spcPts val="0"/>
              </a:spcBef>
              <a:spcAft>
                <a:spcPts val="0"/>
              </a:spcAft>
              <a:buSzPts val="2600"/>
              <a:buAutoNum type="arabicPeriod"/>
            </a:pPr>
            <a:r>
              <a:rPr lang="en" sz="2600"/>
              <a:t>Go to Post-build Actions tab</a:t>
            </a:r>
            <a:endParaRPr sz="2600"/>
          </a:p>
          <a:p>
            <a:pPr indent="-393700" lvl="0" marL="457200" rtl="0" algn="l">
              <a:spcBef>
                <a:spcPts val="0"/>
              </a:spcBef>
              <a:spcAft>
                <a:spcPts val="0"/>
              </a:spcAft>
              <a:buSzPts val="2600"/>
              <a:buAutoNum type="arabicPeriod"/>
            </a:pPr>
            <a:r>
              <a:rPr lang="en" sz="2600"/>
              <a:t>Select ‘Build other projects’ from drop-down and enter the job2 name i.e., Deploy the artifacts from another project</a:t>
            </a:r>
            <a:endParaRPr sz="2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83" name="Google Shape;383;p5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84" name="Google Shape;384;p5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90" name="Google Shape;390;p5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91" name="Google Shape;391;p5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48" name="Google Shape;148;p1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49" name="Google Shape;149;p1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397" name="Google Shape;397;p5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398" name="Google Shape;398;p5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04" name="Google Shape;404;p5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05" name="Google Shape;405;p53"/>
          <p:cNvPicPr preferRelativeResize="0"/>
          <p:nvPr/>
        </p:nvPicPr>
        <p:blipFill>
          <a:blip r:embed="rId3">
            <a:alphaModFix/>
          </a:blip>
          <a:stretch>
            <a:fillRect/>
          </a:stretch>
        </p:blipFill>
        <p:spPr>
          <a:xfrm>
            <a:off x="0" y="-60500"/>
            <a:ext cx="9144001" cy="5204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11" name="Google Shape;411;p5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12" name="Google Shape;412;p5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18" name="Google Shape;418;p5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19" name="Google Shape;419;p55"/>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420" name="Google Shape;420;p55"/>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26" name="Google Shape;426;p5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27" name="Google Shape;427;p5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33" name="Google Shape;433;p5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34" name="Google Shape;434;p5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40" name="Google Shape;440;p5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41" name="Google Shape;441;p5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47" name="Google Shape;447;p5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48" name="Google Shape;448;p5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54" name="Google Shape;454;p6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55" name="Google Shape;455;p6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61" name="Google Shape;461;p6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62" name="Google Shape;462;p6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55" name="Google Shape;155;p1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56" name="Google Shape;156;p1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68" name="Google Shape;468;p6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69" name="Google Shape;469;p6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75" name="Google Shape;475;p6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76" name="Google Shape;476;p6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82" name="Google Shape;482;p6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83" name="Google Shape;483;p6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89" name="Google Shape;489;p6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90" name="Google Shape;490;p6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496" name="Google Shape;496;p6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497" name="Google Shape;497;p6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03" name="Google Shape;503;p6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04" name="Google Shape;504;p6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10" name="Google Shape;510;p6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11" name="Google Shape;511;p6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17" name="Google Shape;517;p6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18" name="Google Shape;518;p6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24" name="Google Shape;524;p7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25" name="Google Shape;525;p7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31" name="Google Shape;531;p7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32" name="Google Shape;532;p7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62" name="Google Shape;162;p1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63" name="Google Shape;163;p1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38" name="Google Shape;538;p7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39" name="Google Shape;539;p72"/>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45" name="Google Shape;545;p7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46" name="Google Shape;546;p73"/>
          <p:cNvPicPr preferRelativeResize="0"/>
          <p:nvPr/>
        </p:nvPicPr>
        <p:blipFill>
          <a:blip r:embed="rId3">
            <a:alphaModFix/>
          </a:blip>
          <a:stretch>
            <a:fillRect/>
          </a:stretch>
        </p:blipFill>
        <p:spPr>
          <a:xfrm>
            <a:off x="30557" y="0"/>
            <a:ext cx="9082886"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52" name="Google Shape;552;p7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53" name="Google Shape;553;p74"/>
          <p:cNvPicPr preferRelativeResize="0"/>
          <p:nvPr/>
        </p:nvPicPr>
        <p:blipFill>
          <a:blip r:embed="rId3">
            <a:alphaModFix/>
          </a:blip>
          <a:stretch>
            <a:fillRect/>
          </a:stretch>
        </p:blipFill>
        <p:spPr>
          <a:xfrm>
            <a:off x="0" y="59100"/>
            <a:ext cx="9143999" cy="5025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59" name="Google Shape;559;p7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60" name="Google Shape;560;p75"/>
          <p:cNvPicPr preferRelativeResize="0"/>
          <p:nvPr/>
        </p:nvPicPr>
        <p:blipFill>
          <a:blip r:embed="rId3">
            <a:alphaModFix/>
          </a:blip>
          <a:stretch>
            <a:fillRect/>
          </a:stretch>
        </p:blipFill>
        <p:spPr>
          <a:xfrm>
            <a:off x="0" y="165013"/>
            <a:ext cx="9144001" cy="4978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66" name="Google Shape;566;p7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67" name="Google Shape;567;p7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73" name="Google Shape;573;p7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74" name="Google Shape;574;p7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580" name="Google Shape;580;p7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581" name="Google Shape;581;p7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t>Automatic SSH login without password</a:t>
            </a:r>
            <a:endParaRPr b="1" sz="3100"/>
          </a:p>
        </p:txBody>
      </p:sp>
      <p:sp>
        <p:nvSpPr>
          <p:cNvPr id="587" name="Google Shape;587;p7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29303B"/>
              </a:buClr>
              <a:buSzPts val="1700"/>
              <a:buFont typeface="Courier New"/>
              <a:buChar char="●"/>
            </a:pPr>
            <a:r>
              <a:rPr lang="en" sz="1700">
                <a:solidFill>
                  <a:srgbClr val="29303B"/>
                </a:solidFill>
                <a:highlight>
                  <a:srgbClr val="FFFFFF"/>
                </a:highlight>
                <a:latin typeface="Courier New"/>
                <a:ea typeface="Courier New"/>
                <a:cs typeface="Courier New"/>
                <a:sym typeface="Courier New"/>
              </a:rPr>
              <a:t>ssh-keygen -t rsa</a:t>
            </a:r>
            <a:endParaRPr sz="1700">
              <a:solidFill>
                <a:srgbClr val="29303B"/>
              </a:solidFill>
              <a:highlight>
                <a:srgbClr val="FFFFFF"/>
              </a:highlight>
              <a:latin typeface="Courier New"/>
              <a:ea typeface="Courier New"/>
              <a:cs typeface="Courier New"/>
              <a:sym typeface="Courier New"/>
            </a:endParaRPr>
          </a:p>
          <a:p>
            <a:pPr indent="-336550" lvl="0" marL="457200" rtl="0" algn="l">
              <a:spcBef>
                <a:spcPts val="0"/>
              </a:spcBef>
              <a:spcAft>
                <a:spcPts val="0"/>
              </a:spcAft>
              <a:buClr>
                <a:srgbClr val="29303B"/>
              </a:buClr>
              <a:buSzPts val="1700"/>
              <a:buFont typeface="Courier New"/>
              <a:buChar char="●"/>
            </a:pPr>
            <a:r>
              <a:rPr lang="en" sz="1700">
                <a:solidFill>
                  <a:srgbClr val="29303B"/>
                </a:solidFill>
                <a:highlight>
                  <a:srgbClr val="FFFFFF"/>
                </a:highlight>
                <a:latin typeface="Courier New"/>
                <a:ea typeface="Courier New"/>
                <a:cs typeface="Courier New"/>
                <a:sym typeface="Courier New"/>
              </a:rPr>
              <a:t>ssh root@134.122.103.160 mkdir -p .ssh</a:t>
            </a:r>
            <a:endParaRPr sz="1700">
              <a:solidFill>
                <a:srgbClr val="29303B"/>
              </a:solidFill>
              <a:highlight>
                <a:srgbClr val="FFFFFF"/>
              </a:highlight>
              <a:latin typeface="Courier New"/>
              <a:ea typeface="Courier New"/>
              <a:cs typeface="Courier New"/>
              <a:sym typeface="Courier New"/>
            </a:endParaRPr>
          </a:p>
          <a:p>
            <a:pPr indent="-336550" lvl="0" marL="457200" rtl="0" algn="l">
              <a:spcBef>
                <a:spcPts val="0"/>
              </a:spcBef>
              <a:spcAft>
                <a:spcPts val="0"/>
              </a:spcAft>
              <a:buSzPts val="1700"/>
              <a:buFont typeface="Courier New"/>
              <a:buChar char="●"/>
            </a:pPr>
            <a:r>
              <a:rPr lang="en" sz="1700">
                <a:solidFill>
                  <a:srgbClr val="29303B"/>
                </a:solidFill>
                <a:highlight>
                  <a:srgbClr val="FFFFFF"/>
                </a:highlight>
                <a:latin typeface="Courier New"/>
                <a:ea typeface="Courier New"/>
                <a:cs typeface="Courier New"/>
                <a:sym typeface="Courier New"/>
              </a:rPr>
              <a:t>cat /</a:t>
            </a:r>
            <a:r>
              <a:rPr lang="en" sz="1700">
                <a:solidFill>
                  <a:srgbClr val="B35A1B"/>
                </a:solidFill>
                <a:highlight>
                  <a:srgbClr val="FFFFFF"/>
                </a:highlight>
                <a:latin typeface="Courier New"/>
                <a:ea typeface="Courier New"/>
                <a:cs typeface="Courier New"/>
                <a:sym typeface="Courier New"/>
              </a:rPr>
              <a:t>var</a:t>
            </a:r>
            <a:r>
              <a:rPr lang="en" sz="1700">
                <a:solidFill>
                  <a:srgbClr val="29303B"/>
                </a:solidFill>
                <a:highlight>
                  <a:srgbClr val="FFFFFF"/>
                </a:highlight>
                <a:latin typeface="Courier New"/>
                <a:ea typeface="Courier New"/>
                <a:cs typeface="Courier New"/>
                <a:sym typeface="Courier New"/>
              </a:rPr>
              <a:t>/lib/jenkins/.ssh/id_rsa | ssh root@134.122.103.160 </a:t>
            </a:r>
            <a:r>
              <a:rPr lang="en" sz="1700">
                <a:solidFill>
                  <a:srgbClr val="46C28E"/>
                </a:solidFill>
                <a:highlight>
                  <a:srgbClr val="FFFFFF"/>
                </a:highlight>
                <a:latin typeface="Courier New"/>
                <a:ea typeface="Courier New"/>
                <a:cs typeface="Courier New"/>
                <a:sym typeface="Courier New"/>
              </a:rPr>
              <a:t>'cat &gt;&gt; .ssh/authorized_keys'</a:t>
            </a:r>
            <a:endParaRPr sz="1700">
              <a:solidFill>
                <a:srgbClr val="46C28E"/>
              </a:solidFill>
              <a:highlight>
                <a:srgbClr val="FFFFFF"/>
              </a:highlight>
              <a:latin typeface="Courier New"/>
              <a:ea typeface="Courier New"/>
              <a:cs typeface="Courier New"/>
              <a:sym typeface="Courier New"/>
            </a:endParaRPr>
          </a:p>
          <a:p>
            <a:pPr indent="-336550" lvl="0" marL="457200" rtl="0" algn="l">
              <a:spcBef>
                <a:spcPts val="0"/>
              </a:spcBef>
              <a:spcAft>
                <a:spcPts val="0"/>
              </a:spcAft>
              <a:buClr>
                <a:srgbClr val="29303B"/>
              </a:buClr>
              <a:buSzPts val="1700"/>
              <a:buFont typeface="Courier New"/>
              <a:buChar char="●"/>
            </a:pPr>
            <a:r>
              <a:rPr lang="en" sz="1700">
                <a:solidFill>
                  <a:srgbClr val="29303B"/>
                </a:solidFill>
                <a:highlight>
                  <a:srgbClr val="FFFFFF"/>
                </a:highlight>
                <a:latin typeface="Courier New"/>
                <a:ea typeface="Courier New"/>
                <a:cs typeface="Courier New"/>
                <a:sym typeface="Courier New"/>
              </a:rPr>
              <a:t>ssh root@134.122.103.160</a:t>
            </a:r>
            <a:endParaRPr sz="1700">
              <a:solidFill>
                <a:srgbClr val="29303B"/>
              </a:solidFill>
              <a:highlight>
                <a:srgbClr val="FFFFFF"/>
              </a:highlight>
              <a:latin typeface="Courier New"/>
              <a:ea typeface="Courier New"/>
              <a:cs typeface="Courier New"/>
              <a:sym typeface="Courier New"/>
            </a:endParaRPr>
          </a:p>
          <a:p>
            <a:pPr indent="0" lvl="0" marL="914400" rtl="0" algn="l">
              <a:spcBef>
                <a:spcPts val="0"/>
              </a:spcBef>
              <a:spcAft>
                <a:spcPts val="1600"/>
              </a:spcAft>
              <a:buNone/>
            </a:pPr>
            <a:r>
              <a:t/>
            </a:r>
            <a:endParaRPr sz="2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0"/>
          <p:cNvSpPr txBox="1"/>
          <p:nvPr>
            <p:ph type="title"/>
          </p:nvPr>
        </p:nvSpPr>
        <p:spPr>
          <a:xfrm>
            <a:off x="819150" y="349425"/>
            <a:ext cx="7505700" cy="6210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800"/>
              </a:spcAft>
              <a:buNone/>
            </a:pPr>
            <a:r>
              <a:rPr b="1" lang="en" sz="2500">
                <a:solidFill>
                  <a:srgbClr val="980000"/>
                </a:solidFill>
                <a:highlight>
                  <a:srgbClr val="FFFFFF"/>
                </a:highlight>
                <a:latin typeface="Roboto"/>
                <a:ea typeface="Roboto"/>
                <a:cs typeface="Roboto"/>
                <a:sym typeface="Roboto"/>
              </a:rPr>
              <a:t>Install Jenkins Agent on the Slave Node</a:t>
            </a:r>
            <a:endParaRPr b="1" sz="3800">
              <a:solidFill>
                <a:srgbClr val="980000"/>
              </a:solidFill>
            </a:endParaRPr>
          </a:p>
        </p:txBody>
      </p:sp>
      <p:sp>
        <p:nvSpPr>
          <p:cNvPr id="593" name="Google Shape;593;p80"/>
          <p:cNvSpPr txBox="1"/>
          <p:nvPr>
            <p:ph idx="1" type="body"/>
          </p:nvPr>
        </p:nvSpPr>
        <p:spPr>
          <a:xfrm>
            <a:off x="819150" y="970425"/>
            <a:ext cx="7315200" cy="3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50">
                <a:solidFill>
                  <a:srgbClr val="29303B"/>
                </a:solidFill>
                <a:highlight>
                  <a:srgbClr val="FFFFFF"/>
                </a:highlight>
                <a:latin typeface="Roboto"/>
                <a:ea typeface="Roboto"/>
                <a:cs typeface="Roboto"/>
                <a:sym typeface="Roboto"/>
              </a:rPr>
              <a:t>Running on the master node:</a:t>
            </a:r>
            <a:endParaRPr b="1" sz="1750">
              <a:solidFill>
                <a:srgbClr val="29303B"/>
              </a:solidFill>
              <a:highlight>
                <a:srgbClr val="FFFFFF"/>
              </a:highlight>
              <a:latin typeface="Roboto"/>
              <a:ea typeface="Roboto"/>
              <a:cs typeface="Roboto"/>
              <a:sym typeface="Roboto"/>
            </a:endParaRPr>
          </a:p>
          <a:p>
            <a:pPr indent="-311150" lvl="0" marL="457200" marR="25400" rtl="0" algn="l">
              <a:spcBef>
                <a:spcPts val="1500"/>
              </a:spcBef>
              <a:spcAft>
                <a:spcPts val="0"/>
              </a:spcAft>
              <a:buClr>
                <a:srgbClr val="29303B"/>
              </a:buClr>
              <a:buSzPts val="1300"/>
              <a:buFont typeface="Courier New"/>
              <a:buChar char="●"/>
            </a:pPr>
            <a:r>
              <a:rPr lang="en">
                <a:solidFill>
                  <a:srgbClr val="29303B"/>
                </a:solidFill>
                <a:highlight>
                  <a:srgbClr val="FFFFFF"/>
                </a:highlight>
                <a:latin typeface="Courier New"/>
                <a:ea typeface="Courier New"/>
                <a:cs typeface="Courier New"/>
                <a:sym typeface="Courier New"/>
              </a:rPr>
              <a:t>sudo -iu jenkins</a:t>
            </a:r>
            <a:endParaRPr>
              <a:solidFill>
                <a:srgbClr val="29303B"/>
              </a:solidFill>
              <a:highlight>
                <a:srgbClr val="FFFFFF"/>
              </a:highlight>
              <a:latin typeface="Courier New"/>
              <a:ea typeface="Courier New"/>
              <a:cs typeface="Courier New"/>
              <a:sym typeface="Courier New"/>
            </a:endParaRPr>
          </a:p>
          <a:p>
            <a:pPr indent="-311150" lvl="0" marL="457200" marR="25400" rtl="0" algn="l">
              <a:spcBef>
                <a:spcPts val="0"/>
              </a:spcBef>
              <a:spcAft>
                <a:spcPts val="0"/>
              </a:spcAft>
              <a:buSzPts val="1300"/>
              <a:buFont typeface="Courier New"/>
              <a:buChar char="●"/>
            </a:pPr>
            <a:r>
              <a:rPr lang="en">
                <a:solidFill>
                  <a:srgbClr val="29303B"/>
                </a:solidFill>
                <a:highlight>
                  <a:srgbClr val="FFFFFF"/>
                </a:highlight>
                <a:latin typeface="Courier New"/>
                <a:ea typeface="Courier New"/>
                <a:cs typeface="Courier New"/>
                <a:sym typeface="Courier New"/>
              </a:rPr>
              <a:t>ssh root@</a:t>
            </a:r>
            <a:r>
              <a:rPr lang="en">
                <a:solidFill>
                  <a:srgbClr val="46C28E"/>
                </a:solidFill>
                <a:highlight>
                  <a:srgbClr val="FFFFFF"/>
                </a:highlight>
                <a:latin typeface="Courier New"/>
                <a:ea typeface="Courier New"/>
                <a:cs typeface="Courier New"/>
                <a:sym typeface="Courier New"/>
              </a:rPr>
              <a:t>&lt;slave_ip&gt;</a:t>
            </a:r>
            <a:r>
              <a:rPr lang="en">
                <a:solidFill>
                  <a:srgbClr val="29303B"/>
                </a:solidFill>
                <a:highlight>
                  <a:srgbClr val="FFFFFF"/>
                </a:highlight>
                <a:latin typeface="Courier New"/>
                <a:ea typeface="Courier New"/>
                <a:cs typeface="Courier New"/>
                <a:sym typeface="Courier New"/>
              </a:rPr>
              <a:t> mkdir -p .ssh</a:t>
            </a:r>
            <a:endParaRPr>
              <a:solidFill>
                <a:srgbClr val="29303B"/>
              </a:solidFill>
              <a:highlight>
                <a:srgbClr val="FFFFFF"/>
              </a:highlight>
              <a:latin typeface="Courier New"/>
              <a:ea typeface="Courier New"/>
              <a:cs typeface="Courier New"/>
              <a:sym typeface="Courier New"/>
            </a:endParaRPr>
          </a:p>
          <a:p>
            <a:pPr indent="-311150" lvl="0" marL="457200" marR="25400" rtl="0" algn="l">
              <a:spcBef>
                <a:spcPts val="0"/>
              </a:spcBef>
              <a:spcAft>
                <a:spcPts val="0"/>
              </a:spcAft>
              <a:buSzPts val="1300"/>
              <a:buFont typeface="Courier New"/>
              <a:buChar char="●"/>
            </a:pPr>
            <a:r>
              <a:rPr lang="en">
                <a:solidFill>
                  <a:srgbClr val="29303B"/>
                </a:solidFill>
                <a:highlight>
                  <a:srgbClr val="FFFFFF"/>
                </a:highlight>
                <a:latin typeface="Courier New"/>
                <a:ea typeface="Courier New"/>
                <a:cs typeface="Courier New"/>
                <a:sym typeface="Courier New"/>
              </a:rPr>
              <a:t>cat .ssh/id_rsa.pub | ssh root@</a:t>
            </a:r>
            <a:r>
              <a:rPr lang="en">
                <a:solidFill>
                  <a:srgbClr val="46C28E"/>
                </a:solidFill>
                <a:highlight>
                  <a:srgbClr val="FFFFFF"/>
                </a:highlight>
                <a:latin typeface="Courier New"/>
                <a:ea typeface="Courier New"/>
                <a:cs typeface="Courier New"/>
                <a:sym typeface="Courier New"/>
              </a:rPr>
              <a:t>&lt;slave_ip&gt;</a:t>
            </a:r>
            <a:r>
              <a:rPr lang="en">
                <a:solidFill>
                  <a:srgbClr val="29303B"/>
                </a:solidFill>
                <a:highlight>
                  <a:srgbClr val="FFFFFF"/>
                </a:highlight>
                <a:latin typeface="Courier New"/>
                <a:ea typeface="Courier New"/>
                <a:cs typeface="Courier New"/>
                <a:sym typeface="Courier New"/>
              </a:rPr>
              <a:t> </a:t>
            </a:r>
            <a:r>
              <a:rPr lang="en">
                <a:solidFill>
                  <a:srgbClr val="46C28E"/>
                </a:solidFill>
                <a:highlight>
                  <a:srgbClr val="FFFFFF"/>
                </a:highlight>
                <a:latin typeface="Courier New"/>
                <a:ea typeface="Courier New"/>
                <a:cs typeface="Courier New"/>
                <a:sym typeface="Courier New"/>
              </a:rPr>
              <a:t>'cat &gt;&gt; .ssh/authorized_keys'</a:t>
            </a:r>
            <a:endParaRPr>
              <a:solidFill>
                <a:srgbClr val="46C28E"/>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b="1" lang="en">
                <a:solidFill>
                  <a:srgbClr val="29303B"/>
                </a:solidFill>
                <a:highlight>
                  <a:srgbClr val="FFFFFF"/>
                </a:highlight>
                <a:latin typeface="Roboto"/>
                <a:ea typeface="Roboto"/>
                <a:cs typeface="Roboto"/>
                <a:sym typeface="Roboto"/>
              </a:rPr>
              <a:t>Running on slave node:</a:t>
            </a:r>
            <a:endParaRPr b="1">
              <a:solidFill>
                <a:srgbClr val="29303B"/>
              </a:solidFill>
              <a:highlight>
                <a:srgbClr val="FFFFFF"/>
              </a:highlight>
              <a:latin typeface="Roboto"/>
              <a:ea typeface="Roboto"/>
              <a:cs typeface="Roboto"/>
              <a:sym typeface="Roboto"/>
            </a:endParaRPr>
          </a:p>
          <a:p>
            <a:pPr indent="-311150" lvl="0" marL="457200" marR="25400" rtl="0" algn="l">
              <a:spcBef>
                <a:spcPts val="1500"/>
              </a:spcBef>
              <a:spcAft>
                <a:spcPts val="0"/>
              </a:spcAft>
              <a:buClr>
                <a:srgbClr val="29303B"/>
              </a:buClr>
              <a:buSzPts val="1300"/>
              <a:buFont typeface="Courier New"/>
              <a:buChar char="●"/>
            </a:pPr>
            <a:r>
              <a:rPr lang="en">
                <a:solidFill>
                  <a:srgbClr val="29303B"/>
                </a:solidFill>
                <a:highlight>
                  <a:srgbClr val="FFFFFF"/>
                </a:highlight>
                <a:latin typeface="Courier New"/>
                <a:ea typeface="Courier New"/>
                <a:cs typeface="Courier New"/>
                <a:sym typeface="Courier New"/>
              </a:rPr>
              <a:t>mkdir bin</a:t>
            </a:r>
            <a:endParaRPr>
              <a:solidFill>
                <a:srgbClr val="29303B"/>
              </a:solidFill>
              <a:highlight>
                <a:srgbClr val="FFFFFF"/>
              </a:highlight>
              <a:latin typeface="Courier New"/>
              <a:ea typeface="Courier New"/>
              <a:cs typeface="Courier New"/>
              <a:sym typeface="Courier New"/>
            </a:endParaRPr>
          </a:p>
          <a:p>
            <a:pPr indent="-311150" lvl="0" marL="457200" marR="25400" rtl="0" algn="l">
              <a:spcBef>
                <a:spcPts val="0"/>
              </a:spcBef>
              <a:spcAft>
                <a:spcPts val="0"/>
              </a:spcAft>
              <a:buClr>
                <a:srgbClr val="29303B"/>
              </a:buClr>
              <a:buSzPts val="1300"/>
              <a:buFont typeface="Courier New"/>
              <a:buChar char="●"/>
            </a:pPr>
            <a:r>
              <a:rPr lang="en">
                <a:solidFill>
                  <a:srgbClr val="29303B"/>
                </a:solidFill>
                <a:highlight>
                  <a:srgbClr val="FFFFFF"/>
                </a:highlight>
                <a:latin typeface="Courier New"/>
                <a:ea typeface="Courier New"/>
                <a:cs typeface="Courier New"/>
                <a:sym typeface="Courier New"/>
              </a:rPr>
              <a:t>cd bin</a:t>
            </a:r>
            <a:endParaRPr>
              <a:solidFill>
                <a:srgbClr val="29303B"/>
              </a:solidFill>
              <a:highlight>
                <a:srgbClr val="FFFFFF"/>
              </a:highlight>
              <a:latin typeface="Courier New"/>
              <a:ea typeface="Courier New"/>
              <a:cs typeface="Courier New"/>
              <a:sym typeface="Courier New"/>
            </a:endParaRPr>
          </a:p>
          <a:p>
            <a:pPr indent="-311150" lvl="0" marL="457200" marR="25400" rtl="0" algn="l">
              <a:spcBef>
                <a:spcPts val="0"/>
              </a:spcBef>
              <a:spcAft>
                <a:spcPts val="0"/>
              </a:spcAft>
              <a:buSzPts val="1300"/>
              <a:buFont typeface="Courier New"/>
              <a:buChar char="●"/>
            </a:pPr>
            <a:r>
              <a:rPr lang="en">
                <a:solidFill>
                  <a:srgbClr val="29303B"/>
                </a:solidFill>
                <a:highlight>
                  <a:srgbClr val="FFFFFF"/>
                </a:highlight>
                <a:latin typeface="Courier New"/>
                <a:ea typeface="Courier New"/>
                <a:cs typeface="Courier New"/>
                <a:sym typeface="Courier New"/>
              </a:rPr>
              <a:t>wget </a:t>
            </a:r>
            <a:r>
              <a:rPr lang="en">
                <a:solidFill>
                  <a:srgbClr val="0000FF"/>
                </a:solidFill>
                <a:highlight>
                  <a:srgbClr val="FFFFFF"/>
                </a:highlight>
                <a:latin typeface="Courier New"/>
                <a:ea typeface="Courier New"/>
                <a:cs typeface="Courier New"/>
                <a:sym typeface="Courier New"/>
              </a:rPr>
              <a:t>http://&lt;master_ip&gt;:8080/jnlpJars/slave.jar</a:t>
            </a:r>
            <a:endParaRPr>
              <a:solidFill>
                <a:srgbClr val="0000FF"/>
              </a:solidFill>
              <a:highlight>
                <a:srgbClr val="FFFFFF"/>
              </a:highlight>
              <a:latin typeface="Courier New"/>
              <a:ea typeface="Courier New"/>
              <a:cs typeface="Courier New"/>
              <a:sym typeface="Courier New"/>
            </a:endParaRPr>
          </a:p>
          <a:p>
            <a:pPr indent="0" lvl="0" marL="0" marR="25400" rtl="0" algn="l">
              <a:spcBef>
                <a:spcPts val="800"/>
              </a:spcBef>
              <a:spcAft>
                <a:spcPts val="0"/>
              </a:spcAft>
              <a:buNone/>
            </a:pPr>
            <a:r>
              <a:t/>
            </a:r>
            <a:endParaRPr>
              <a:solidFill>
                <a:srgbClr val="46C28E"/>
              </a:solidFill>
              <a:highlight>
                <a:srgbClr val="FFFFFF"/>
              </a:highlight>
              <a:latin typeface="Courier New"/>
              <a:ea typeface="Courier New"/>
              <a:cs typeface="Courier New"/>
              <a:sym typeface="Courier New"/>
            </a:endParaRPr>
          </a:p>
          <a:p>
            <a:pPr indent="0" lvl="0" marL="914400" rtl="0" algn="l">
              <a:spcBef>
                <a:spcPts val="800"/>
              </a:spcBef>
              <a:spcAft>
                <a:spcPts val="1600"/>
              </a:spcAft>
              <a:buNone/>
            </a:pPr>
            <a:r>
              <a:t/>
            </a:r>
            <a:endParaRPr sz="3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1"/>
          <p:cNvSpPr txBox="1"/>
          <p:nvPr>
            <p:ph idx="1" type="body"/>
          </p:nvPr>
        </p:nvSpPr>
        <p:spPr>
          <a:xfrm>
            <a:off x="819150" y="326775"/>
            <a:ext cx="7315200" cy="45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rgbClr val="29303B"/>
                </a:solidFill>
                <a:highlight>
                  <a:srgbClr val="FFFFFF"/>
                </a:highlight>
                <a:latin typeface="Roboto"/>
                <a:ea typeface="Roboto"/>
                <a:cs typeface="Roboto"/>
                <a:sym typeface="Roboto"/>
              </a:rPr>
              <a:t>Verify and Install Java:</a:t>
            </a:r>
            <a:endParaRPr b="1" sz="1350">
              <a:solidFill>
                <a:srgbClr val="29303B"/>
              </a:solidFill>
              <a:highlight>
                <a:srgbClr val="FFFFFF"/>
              </a:highlight>
              <a:latin typeface="Roboto"/>
              <a:ea typeface="Roboto"/>
              <a:cs typeface="Roboto"/>
              <a:sym typeface="Roboto"/>
            </a:endParaRPr>
          </a:p>
          <a:p>
            <a:pPr indent="-298450" lvl="0" marL="457200" marR="25400" rtl="0" algn="l">
              <a:spcBef>
                <a:spcPts val="1500"/>
              </a:spcBef>
              <a:spcAft>
                <a:spcPts val="0"/>
              </a:spcAft>
              <a:buClr>
                <a:srgbClr val="29303B"/>
              </a:buClr>
              <a:buSzPts val="1100"/>
              <a:buFont typeface="Courier New"/>
              <a:buChar char="●"/>
            </a:pPr>
            <a:r>
              <a:rPr lang="en" sz="1100">
                <a:solidFill>
                  <a:srgbClr val="29303B"/>
                </a:solidFill>
                <a:highlight>
                  <a:srgbClr val="FFFFFF"/>
                </a:highlight>
                <a:latin typeface="Courier New"/>
                <a:ea typeface="Courier New"/>
                <a:cs typeface="Courier New"/>
                <a:sym typeface="Courier New"/>
              </a:rPr>
              <a:t>java -version</a:t>
            </a:r>
            <a:endParaRPr sz="1100">
              <a:solidFill>
                <a:srgbClr val="29303B"/>
              </a:solidFill>
              <a:highlight>
                <a:srgbClr val="FFFFFF"/>
              </a:highlight>
              <a:latin typeface="Courier New"/>
              <a:ea typeface="Courier New"/>
              <a:cs typeface="Courier New"/>
              <a:sym typeface="Courier New"/>
            </a:endParaRPr>
          </a:p>
          <a:p>
            <a:pPr indent="-298450" lvl="0" marL="457200" marR="25400" rtl="0" algn="l">
              <a:spcBef>
                <a:spcPts val="0"/>
              </a:spcBef>
              <a:spcAft>
                <a:spcPts val="0"/>
              </a:spcAft>
              <a:buClr>
                <a:srgbClr val="29303B"/>
              </a:buClr>
              <a:buSzPts val="1100"/>
              <a:buFont typeface="Courier New"/>
              <a:buChar char="●"/>
            </a:pPr>
            <a:r>
              <a:rPr lang="en" sz="1100">
                <a:solidFill>
                  <a:srgbClr val="29303B"/>
                </a:solidFill>
                <a:highlight>
                  <a:srgbClr val="FFFFFF"/>
                </a:highlight>
                <a:latin typeface="Courier New"/>
                <a:ea typeface="Courier New"/>
                <a:cs typeface="Courier New"/>
                <a:sym typeface="Courier New"/>
              </a:rPr>
              <a:t>sudo add-apt-repository ppa:webupd8team/java</a:t>
            </a:r>
            <a:endParaRPr sz="1100">
              <a:solidFill>
                <a:srgbClr val="29303B"/>
              </a:solidFill>
              <a:highlight>
                <a:srgbClr val="FFFFFF"/>
              </a:highlight>
              <a:latin typeface="Courier New"/>
              <a:ea typeface="Courier New"/>
              <a:cs typeface="Courier New"/>
              <a:sym typeface="Courier New"/>
            </a:endParaRPr>
          </a:p>
          <a:p>
            <a:pPr indent="-298450" lvl="0" marL="457200" marR="25400" rtl="0" algn="l">
              <a:spcBef>
                <a:spcPts val="0"/>
              </a:spcBef>
              <a:spcAft>
                <a:spcPts val="0"/>
              </a:spcAft>
              <a:buSzPts val="1100"/>
              <a:buFont typeface="Courier New"/>
              <a:buChar char="●"/>
            </a:pPr>
            <a:r>
              <a:rPr lang="en" sz="1100">
                <a:solidFill>
                  <a:srgbClr val="29303B"/>
                </a:solidFill>
                <a:highlight>
                  <a:srgbClr val="FFFFFF"/>
                </a:highlight>
                <a:latin typeface="Courier New"/>
                <a:ea typeface="Courier New"/>
                <a:cs typeface="Courier New"/>
                <a:sym typeface="Courier New"/>
              </a:rPr>
              <a:t>sudo apt-</a:t>
            </a:r>
            <a:r>
              <a:rPr lang="en" sz="1100">
                <a:solidFill>
                  <a:srgbClr val="B35A1B"/>
                </a:solidFill>
                <a:highlight>
                  <a:srgbClr val="FFFFFF"/>
                </a:highlight>
                <a:latin typeface="Courier New"/>
                <a:ea typeface="Courier New"/>
                <a:cs typeface="Courier New"/>
                <a:sym typeface="Courier New"/>
              </a:rPr>
              <a:t>get</a:t>
            </a:r>
            <a:r>
              <a:rPr lang="en" sz="1100">
                <a:solidFill>
                  <a:srgbClr val="29303B"/>
                </a:solidFill>
                <a:highlight>
                  <a:srgbClr val="FFFFFF"/>
                </a:highlight>
                <a:latin typeface="Courier New"/>
                <a:ea typeface="Courier New"/>
                <a:cs typeface="Courier New"/>
                <a:sym typeface="Courier New"/>
              </a:rPr>
              <a:t> update</a:t>
            </a:r>
            <a:endParaRPr sz="1100">
              <a:solidFill>
                <a:srgbClr val="29303B"/>
              </a:solidFill>
              <a:highlight>
                <a:srgbClr val="FFFFFF"/>
              </a:highlight>
              <a:latin typeface="Courier New"/>
              <a:ea typeface="Courier New"/>
              <a:cs typeface="Courier New"/>
              <a:sym typeface="Courier New"/>
            </a:endParaRPr>
          </a:p>
          <a:p>
            <a:pPr indent="-298450" lvl="0" marL="457200" marR="25400" rtl="0" algn="l">
              <a:spcBef>
                <a:spcPts val="0"/>
              </a:spcBef>
              <a:spcAft>
                <a:spcPts val="0"/>
              </a:spcAft>
              <a:buClr>
                <a:srgbClr val="29303B"/>
              </a:buClr>
              <a:buSzPts val="1100"/>
              <a:buFont typeface="Courier New"/>
              <a:buChar char="●"/>
            </a:pPr>
            <a:r>
              <a:rPr lang="en" sz="1100">
                <a:solidFill>
                  <a:srgbClr val="29303B"/>
                </a:solidFill>
                <a:highlight>
                  <a:srgbClr val="FFFFFF"/>
                </a:highlight>
                <a:latin typeface="Courier New"/>
                <a:ea typeface="Courier New"/>
                <a:cs typeface="Courier New"/>
                <a:sym typeface="Courier New"/>
              </a:rPr>
              <a:t>sudo apt install openjdk-8-jdk</a:t>
            </a:r>
            <a:endParaRPr sz="1100">
              <a:solidFill>
                <a:srgbClr val="29303B"/>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b="1" lang="en" sz="1350">
                <a:solidFill>
                  <a:srgbClr val="29303B"/>
                </a:solidFill>
                <a:highlight>
                  <a:srgbClr val="FFFFFF"/>
                </a:highlight>
                <a:latin typeface="Roboto"/>
                <a:ea typeface="Roboto"/>
                <a:cs typeface="Roboto"/>
                <a:sym typeface="Roboto"/>
              </a:rPr>
              <a:t>Start Slave Agent Command:</a:t>
            </a:r>
            <a:endParaRPr b="1" sz="1350">
              <a:solidFill>
                <a:srgbClr val="29303B"/>
              </a:solidFill>
              <a:highlight>
                <a:srgbClr val="FFFFFF"/>
              </a:highlight>
              <a:latin typeface="Roboto"/>
              <a:ea typeface="Roboto"/>
              <a:cs typeface="Roboto"/>
              <a:sym typeface="Roboto"/>
            </a:endParaRPr>
          </a:p>
          <a:p>
            <a:pPr indent="0" lvl="0" marL="0" rtl="0" algn="l">
              <a:spcBef>
                <a:spcPts val="1500"/>
              </a:spcBef>
              <a:spcAft>
                <a:spcPts val="0"/>
              </a:spcAft>
              <a:buNone/>
            </a:pPr>
            <a:r>
              <a:rPr lang="en" sz="1200">
                <a:solidFill>
                  <a:srgbClr val="EC5252"/>
                </a:solidFill>
                <a:highlight>
                  <a:srgbClr val="F2F3F5"/>
                </a:highlight>
                <a:latin typeface="Courier New"/>
                <a:ea typeface="Courier New"/>
                <a:cs typeface="Courier New"/>
                <a:sym typeface="Courier New"/>
              </a:rPr>
              <a:t>ssh root@&lt;slave_ip&gt; java -jar /root/bin/slave.jar</a:t>
            </a:r>
            <a:endParaRPr sz="1200">
              <a:solidFill>
                <a:srgbClr val="EC5252"/>
              </a:solidFill>
              <a:highlight>
                <a:srgbClr val="F2F3F5"/>
              </a:highlight>
              <a:latin typeface="Courier New"/>
              <a:ea typeface="Courier New"/>
              <a:cs typeface="Courier New"/>
              <a:sym typeface="Courier New"/>
            </a:endParaRPr>
          </a:p>
          <a:p>
            <a:pPr indent="0" lvl="0" marL="0" rtl="0" algn="l">
              <a:lnSpc>
                <a:spcPct val="110000"/>
              </a:lnSpc>
              <a:spcBef>
                <a:spcPts val="1500"/>
              </a:spcBef>
              <a:spcAft>
                <a:spcPts val="0"/>
              </a:spcAft>
              <a:buNone/>
            </a:pPr>
            <a:r>
              <a:rPr b="1" lang="en" sz="1800">
                <a:solidFill>
                  <a:srgbClr val="29303B"/>
                </a:solidFill>
                <a:highlight>
                  <a:srgbClr val="FFFFFF"/>
                </a:highlight>
                <a:latin typeface="Roboto"/>
                <a:ea typeface="Roboto"/>
                <a:cs typeface="Roboto"/>
                <a:sym typeface="Roboto"/>
              </a:rPr>
              <a:t>Troubleshooting</a:t>
            </a:r>
            <a:endParaRPr b="1" sz="1800">
              <a:solidFill>
                <a:srgbClr val="29303B"/>
              </a:solidFill>
              <a:highlight>
                <a:srgbClr val="FFFFFF"/>
              </a:highlight>
              <a:latin typeface="Roboto"/>
              <a:ea typeface="Roboto"/>
              <a:cs typeface="Roboto"/>
              <a:sym typeface="Roboto"/>
            </a:endParaRPr>
          </a:p>
          <a:p>
            <a:pPr indent="0" lvl="0" marL="0" rtl="0" algn="l">
              <a:spcBef>
                <a:spcPts val="800"/>
              </a:spcBef>
              <a:spcAft>
                <a:spcPts val="0"/>
              </a:spcAft>
              <a:buNone/>
            </a:pPr>
            <a:r>
              <a:rPr lang="en" sz="1350">
                <a:solidFill>
                  <a:srgbClr val="29303B"/>
                </a:solidFill>
                <a:highlight>
                  <a:srgbClr val="FFFFFF"/>
                </a:highlight>
                <a:latin typeface="Roboto"/>
                <a:ea typeface="Roboto"/>
                <a:cs typeface="Roboto"/>
                <a:sym typeface="Roboto"/>
              </a:rPr>
              <a:t>If you don't see the "Launch agent via execution of command on master" option in the add slave page. This is due to the fact that the latest version of Jenkins has removed that option from the default install and moved it to this plugin: https://plugins.jenkins.io/command-launcher</a:t>
            </a:r>
            <a:endParaRPr sz="1350">
              <a:solidFill>
                <a:srgbClr val="29303B"/>
              </a:solidFill>
              <a:highlight>
                <a:srgbClr val="FFFFFF"/>
              </a:highlight>
              <a:latin typeface="Roboto"/>
              <a:ea typeface="Roboto"/>
              <a:cs typeface="Roboto"/>
              <a:sym typeface="Roboto"/>
            </a:endParaRPr>
          </a:p>
          <a:p>
            <a:pPr indent="0" lvl="0" marL="0" rtl="0" algn="l">
              <a:spcBef>
                <a:spcPts val="1500"/>
              </a:spcBef>
              <a:spcAft>
                <a:spcPts val="0"/>
              </a:spcAft>
              <a:buNone/>
            </a:pPr>
            <a:r>
              <a:rPr lang="en" sz="1350">
                <a:solidFill>
                  <a:srgbClr val="29303B"/>
                </a:solidFill>
                <a:highlight>
                  <a:srgbClr val="FFFFFF"/>
                </a:highlight>
                <a:latin typeface="Roboto"/>
                <a:ea typeface="Roboto"/>
                <a:cs typeface="Roboto"/>
                <a:sym typeface="Roboto"/>
              </a:rPr>
              <a:t>The solution is to install the command-launcher Jenkins plugin first before you can add a slave.</a:t>
            </a:r>
            <a:endParaRPr sz="1350">
              <a:solidFill>
                <a:srgbClr val="29303B"/>
              </a:solidFill>
              <a:highlight>
                <a:srgbClr val="FFFFFF"/>
              </a:highlight>
              <a:latin typeface="Roboto"/>
              <a:ea typeface="Roboto"/>
              <a:cs typeface="Roboto"/>
              <a:sym typeface="Roboto"/>
            </a:endParaRPr>
          </a:p>
          <a:p>
            <a:pPr indent="0" lvl="0" marL="914400" rtl="0" algn="l">
              <a:spcBef>
                <a:spcPts val="1500"/>
              </a:spcBef>
              <a:spcAft>
                <a:spcPts val="1600"/>
              </a:spcAft>
              <a:buNone/>
            </a:pPr>
            <a:r>
              <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69" name="Google Shape;169;p1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70" name="Google Shape;170;p1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04" name="Google Shape;604;p8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05" name="Google Shape;605;p8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11" name="Google Shape;611;p8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12" name="Google Shape;612;p8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4"/>
          <p:cNvSpPr txBox="1"/>
          <p:nvPr>
            <p:ph idx="1" type="body"/>
          </p:nvPr>
        </p:nvSpPr>
        <p:spPr>
          <a:xfrm>
            <a:off x="819150" y="375175"/>
            <a:ext cx="7315200" cy="4368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sz="2100"/>
              <a:t>Create the concurrent jobs and execute those multiple jobs</a:t>
            </a:r>
            <a:endParaRPr sz="2100"/>
          </a:p>
          <a:p>
            <a:pPr indent="-361950" lvl="0" marL="457200" rtl="0" algn="l">
              <a:spcBef>
                <a:spcPts val="0"/>
              </a:spcBef>
              <a:spcAft>
                <a:spcPts val="0"/>
              </a:spcAft>
              <a:buSzPts val="2100"/>
              <a:buAutoNum type="arabicPeriod"/>
            </a:pPr>
            <a:r>
              <a:rPr lang="en" sz="2100"/>
              <a:t>Based on the executor of nodes then jobs will be taken care. For Example, if the slave node has executor 2 then the 2 jobs at a time will be execute and rest will be in waiting list.</a:t>
            </a:r>
            <a:endParaRPr sz="2100"/>
          </a:p>
          <a:p>
            <a:pPr indent="-361950" lvl="0" marL="457200" rtl="0" algn="l">
              <a:spcBef>
                <a:spcPts val="0"/>
              </a:spcBef>
              <a:spcAft>
                <a:spcPts val="0"/>
              </a:spcAft>
              <a:buSzPts val="2100"/>
              <a:buAutoNum type="arabicPeriod"/>
            </a:pPr>
            <a:r>
              <a:rPr lang="en" sz="2100"/>
              <a:t>Configure the concurrent job running using the labels setted for the nodes. So that jobs will be run and </a:t>
            </a:r>
            <a:r>
              <a:rPr lang="en" sz="2100"/>
              <a:t>distribute</a:t>
            </a:r>
            <a:r>
              <a:rPr lang="en" sz="2100"/>
              <a:t> to that particular node</a:t>
            </a:r>
            <a:endParaRPr sz="2100"/>
          </a:p>
          <a:p>
            <a:pPr indent="-361950" lvl="0" marL="457200" rtl="0" algn="l">
              <a:spcBef>
                <a:spcPts val="0"/>
              </a:spcBef>
              <a:spcAft>
                <a:spcPts val="0"/>
              </a:spcAft>
              <a:buSzPts val="2100"/>
              <a:buAutoNum type="arabicPeriod"/>
            </a:pPr>
            <a:r>
              <a:rPr b="1" i="1" lang="en" sz="2100"/>
              <a:t>Prerequisite</a:t>
            </a:r>
            <a:r>
              <a:rPr lang="en" sz="2100"/>
              <a:t>: Make sure that slave agent should be run on the slave nodes. And we should not be put load on master node because master machine has lot more tasks to do.</a:t>
            </a:r>
            <a:endParaRPr sz="21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23" name="Google Shape;623;p8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24" name="Google Shape;624;p8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30" name="Google Shape;630;p8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31" name="Google Shape;631;p86"/>
          <p:cNvPicPr preferRelativeResize="0"/>
          <p:nvPr/>
        </p:nvPicPr>
        <p:blipFill>
          <a:blip r:embed="rId3">
            <a:alphaModFix/>
          </a:blip>
          <a:stretch>
            <a:fillRect/>
          </a:stretch>
        </p:blipFill>
        <p:spPr>
          <a:xfrm>
            <a:off x="152400" y="153655"/>
            <a:ext cx="9144001" cy="514099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37" name="Google Shape;637;p8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38" name="Google Shape;638;p8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44" name="Google Shape;644;p8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45" name="Google Shape;645;p8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51" name="Google Shape;651;p8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52" name="Google Shape;652;p8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58" name="Google Shape;658;p9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59" name="Google Shape;659;p90"/>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660" name="Google Shape;660;p90"/>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66" name="Google Shape;666;p9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67" name="Google Shape;667;p9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76" name="Google Shape;176;p2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77" name="Google Shape;177;p2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73" name="Google Shape;673;p9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74" name="Google Shape;674;p9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80" name="Google Shape;680;p9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81" name="Google Shape;681;p9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87" name="Google Shape;687;p9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88" name="Google Shape;688;p9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694" name="Google Shape;694;p9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695" name="Google Shape;695;p9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6"/>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01" name="Google Shape;701;p96"/>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02" name="Google Shape;702;p9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7"/>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08" name="Google Shape;708;p97"/>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09" name="Google Shape;709;p97"/>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8"/>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15" name="Google Shape;715;p98"/>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16" name="Google Shape;716;p9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9"/>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22" name="Google Shape;722;p99"/>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23" name="Google Shape;723;p9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0"/>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29" name="Google Shape;729;p100"/>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30" name="Google Shape;730;p10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36" name="Google Shape;736;p10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37" name="Google Shape;737;p10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183" name="Google Shape;183;p21"/>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184" name="Google Shape;184;p21"/>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2"/>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43" name="Google Shape;743;p102"/>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44" name="Google Shape;744;p10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3"/>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50" name="Google Shape;750;p103"/>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51" name="Google Shape;751;p10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4"/>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57" name="Google Shape;757;p104"/>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58" name="Google Shape;758;p10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5"/>
          <p:cNvSpPr txBox="1"/>
          <p:nvPr>
            <p:ph type="title"/>
          </p:nvPr>
        </p:nvSpPr>
        <p:spPr>
          <a:xfrm>
            <a:off x="819150" y="845600"/>
            <a:ext cx="75057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100"/>
          </a:p>
        </p:txBody>
      </p:sp>
      <p:sp>
        <p:nvSpPr>
          <p:cNvPr id="764" name="Google Shape;764;p105"/>
          <p:cNvSpPr txBox="1"/>
          <p:nvPr>
            <p:ph idx="1" type="body"/>
          </p:nvPr>
        </p:nvSpPr>
        <p:spPr>
          <a:xfrm>
            <a:off x="819150" y="1552750"/>
            <a:ext cx="7315200" cy="288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t/>
            </a:r>
            <a:endParaRPr sz="2600"/>
          </a:p>
        </p:txBody>
      </p:sp>
      <p:pic>
        <p:nvPicPr>
          <p:cNvPr id="765" name="Google Shape;765;p10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